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77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306" r:id="rId32"/>
    <p:sldId id="296" r:id="rId33"/>
    <p:sldId id="297" r:id="rId34"/>
    <p:sldId id="298" r:id="rId35"/>
    <p:sldId id="299" r:id="rId36"/>
    <p:sldId id="300" r:id="rId37"/>
    <p:sldId id="301" r:id="rId38"/>
    <p:sldId id="307" r:id="rId39"/>
    <p:sldId id="303" r:id="rId40"/>
    <p:sldId id="302" r:id="rId41"/>
    <p:sldId id="304" r:id="rId42"/>
    <p:sldId id="305" r:id="rId43"/>
    <p:sldId id="308" r:id="rId44"/>
    <p:sldId id="309" r:id="rId45"/>
    <p:sldId id="310" r:id="rId46"/>
    <p:sldId id="311" r:id="rId47"/>
    <p:sldId id="312" r:id="rId48"/>
    <p:sldId id="31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D74"/>
    <a:srgbClr val="5AC2D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4660"/>
  </p:normalViewPr>
  <p:slideViewPr>
    <p:cSldViewPr snapToGrid="0">
      <p:cViewPr varScale="1">
        <p:scale>
          <a:sx n="62" d="100"/>
          <a:sy n="62" d="100"/>
        </p:scale>
        <p:origin x="-66" y="-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 b="1"/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ㅁ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000" dirty="0" err="1" smtClean="0"/>
              <a:t>ㅇ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146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5AC2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357349" y="3280761"/>
            <a:ext cx="9144000" cy="124591"/>
          </a:xfrm>
          <a:prstGeom prst="rect">
            <a:avLst/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2480450" y="3401629"/>
            <a:ext cx="9144000" cy="124591"/>
          </a:xfrm>
          <a:prstGeom prst="rect">
            <a:avLst/>
          </a:prstGeom>
          <a:solidFill>
            <a:srgbClr val="EC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090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1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   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619260" y="568671"/>
            <a:ext cx="108000" cy="828000"/>
          </a:xfrm>
          <a:prstGeom prst="rect">
            <a:avLst/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6" y="6285253"/>
            <a:ext cx="3891453" cy="4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838200" y="362607"/>
            <a:ext cx="144000" cy="1116000"/>
          </a:xfrm>
          <a:prstGeom prst="rect">
            <a:avLst/>
          </a:prstGeom>
          <a:solidFill>
            <a:srgbClr val="EC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6" y="6285253"/>
            <a:ext cx="3891453" cy="4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0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3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15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9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04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9A7B-619F-480B-ABB8-D61B48610346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C30F-2C59-4AEA-83A6-C8A74CA7D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?hl=k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34905"/>
            <a:ext cx="9144000" cy="2387600"/>
          </a:xfrm>
        </p:spPr>
        <p:txBody>
          <a:bodyPr/>
          <a:lstStyle/>
          <a:p>
            <a:r>
              <a:rPr lang="ko-KR" altLang="en-US" sz="7000" dirty="0" smtClean="0"/>
              <a:t>데이터와 데이터분석</a:t>
            </a:r>
            <a:endParaRPr lang="ko-KR" altLang="en-US" sz="3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정형데이터분석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데이터속성값의 분류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연속형데이터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구간안의</a:t>
            </a:r>
            <a:r>
              <a:rPr lang="ko-KR" altLang="en-US" dirty="0" smtClean="0"/>
              <a:t> 모든 값을 숫자 데이터로 </a:t>
            </a:r>
            <a:r>
              <a:rPr lang="ko-KR" altLang="en-US" dirty="0" err="1" smtClean="0"/>
              <a:t>표현가능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매출액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시간등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19" y="3500768"/>
            <a:ext cx="6735548" cy="32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7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데이터속성값의 분류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이산형데이터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셀수</a:t>
            </a:r>
            <a:r>
              <a:rPr lang="ko-KR" altLang="en-US" dirty="0" smtClean="0"/>
              <a:t> 있으며 </a:t>
            </a:r>
            <a:r>
              <a:rPr lang="ko-KR" altLang="en-US" dirty="0" err="1" smtClean="0"/>
              <a:t>구간안에는</a:t>
            </a:r>
            <a:r>
              <a:rPr lang="ko-KR" altLang="en-US" dirty="0" smtClean="0"/>
              <a:t> 몇 개의 값이 있음 </a:t>
            </a:r>
            <a:endParaRPr lang="en-US" altLang="ko-KR" dirty="0" smtClean="0"/>
          </a:p>
          <a:p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, CCTV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인구수등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18" y="3270142"/>
            <a:ext cx="7211429" cy="349487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89695" y="3239146"/>
            <a:ext cx="1270861" cy="36188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5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데이터속성값의 분류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순위형데이터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분류가 가능하며 순서가 </a:t>
            </a:r>
            <a:r>
              <a:rPr lang="ko-KR" altLang="en-US" dirty="0" err="1" smtClean="0"/>
              <a:t>정해져있다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등급</a:t>
            </a:r>
            <a:r>
              <a:rPr lang="en-US" altLang="ko-KR" dirty="0" smtClean="0"/>
              <a:t>(1</a:t>
            </a:r>
            <a:r>
              <a:rPr lang="ko-KR" altLang="en-US" dirty="0" smtClean="0"/>
              <a:t>등급</a:t>
            </a:r>
            <a:r>
              <a:rPr lang="en-US" altLang="ko-KR" dirty="0" smtClean="0"/>
              <a:t>, 2</a:t>
            </a:r>
            <a:r>
              <a:rPr lang="ko-KR" altLang="en-US" dirty="0" smtClean="0"/>
              <a:t>등급 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학점 </a:t>
            </a:r>
            <a:r>
              <a:rPr lang="en-US" altLang="ko-KR" dirty="0" smtClean="0"/>
              <a:t>(A, B, C…F )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18" y="3270142"/>
            <a:ext cx="7211429" cy="349487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355132" y="3223648"/>
            <a:ext cx="1270861" cy="36188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8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데이터속성값의 분류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범주형데이터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분류가 가능하며 </a:t>
            </a:r>
            <a:r>
              <a:rPr lang="ko-KR" altLang="en-US" dirty="0" err="1" smtClean="0"/>
              <a:t>데이터간에</a:t>
            </a:r>
            <a:r>
              <a:rPr lang="ko-KR" altLang="en-US" dirty="0" smtClean="0"/>
              <a:t> 순서가 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혈액형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지역등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범주형 데이터는 </a:t>
            </a:r>
            <a:r>
              <a:rPr lang="ko-KR" altLang="en-US" dirty="0" err="1" smtClean="0"/>
              <a:t>글씨여서</a:t>
            </a:r>
            <a:r>
              <a:rPr lang="ko-KR" altLang="en-US" dirty="0" smtClean="0"/>
              <a:t>  연산할 수 있는 숫자로 바꾸어서 계산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18" y="3270142"/>
            <a:ext cx="7211429" cy="349487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94997" y="3270142"/>
            <a:ext cx="2365850" cy="36188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5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속성값의 분류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10" y="1690688"/>
            <a:ext cx="10916207" cy="303629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93099" y="2014779"/>
            <a:ext cx="836081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93099" y="5097569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이산형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70262" y="2014779"/>
            <a:ext cx="836081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4916" y="5097569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순위형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975302" y="2061273"/>
            <a:ext cx="999888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36664" y="5097569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연속형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03482" y="2014779"/>
            <a:ext cx="2313949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39873" y="5097569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범주형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64214" y="2027694"/>
            <a:ext cx="1626105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23314" y="5097569"/>
            <a:ext cx="88827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이산형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48190" y="2061273"/>
            <a:ext cx="499909" cy="28361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63349" y="5097569"/>
            <a:ext cx="9856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범주형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8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프로세스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문제정의 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데이터 분석의 목표를 명확하게 할 수 있도록 문제를 구체적으로 정의해야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3383280"/>
            <a:ext cx="818593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프로세스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수집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0138"/>
            <a:ext cx="10003657" cy="32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프로세스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단계 데이터 전처리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21" y="1960290"/>
            <a:ext cx="6130379" cy="408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31520" y="3054859"/>
            <a:ext cx="3461657" cy="1843712"/>
          </a:xfrm>
          <a:prstGeom prst="wedgeRoundRectCallout">
            <a:avLst>
              <a:gd name="adj1" fmla="val 76543"/>
              <a:gd name="adj2" fmla="val 11667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처리하기</a:t>
            </a:r>
            <a:endParaRPr lang="en-US" altLang="ko-KR" sz="2400" dirty="0" smtClean="0"/>
          </a:p>
          <a:p>
            <a:pPr marL="342900" indent="-342900" algn="ctr">
              <a:buAutoNum type="arabicPeriod"/>
            </a:pPr>
            <a:r>
              <a:rPr lang="ko-KR" altLang="en-US" sz="2400" dirty="0" smtClean="0"/>
              <a:t>이상치 처리하기</a:t>
            </a:r>
            <a:endParaRPr lang="en-US" altLang="ko-KR" sz="2400" dirty="0" smtClean="0"/>
          </a:p>
          <a:p>
            <a:pPr marL="342900" indent="-342900" algn="ctr">
              <a:buAutoNum type="arabicPeriod"/>
            </a:pPr>
            <a:r>
              <a:rPr lang="ko-KR" altLang="en-US" sz="2400" dirty="0" err="1" smtClean="0"/>
              <a:t>중복값</a:t>
            </a:r>
            <a:r>
              <a:rPr lang="ko-KR" altLang="en-US" sz="2400" dirty="0" smtClean="0"/>
              <a:t> 처리하기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84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프로세스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단계 데이터 </a:t>
            </a:r>
            <a:r>
              <a:rPr lang="ko-KR" altLang="en-US" dirty="0" err="1" smtClean="0"/>
              <a:t>시각화및</a:t>
            </a:r>
            <a:r>
              <a:rPr lang="ko-KR" altLang="en-US" dirty="0" smtClean="0"/>
              <a:t> 통계 분석</a:t>
            </a:r>
            <a:endParaRPr lang="en-US" altLang="ko-KR" dirty="0" smtClean="0"/>
          </a:p>
          <a:p>
            <a:r>
              <a:rPr lang="ko-KR" altLang="en-US" dirty="0" smtClean="0"/>
              <a:t>데이터의 변화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</a:t>
            </a:r>
            <a:r>
              <a:rPr lang="ko-KR" altLang="en-US" dirty="0" err="1" smtClean="0"/>
              <a:t>속성간의</a:t>
            </a:r>
            <a:r>
              <a:rPr lang="ko-KR" altLang="en-US" dirty="0" smtClean="0"/>
              <a:t> 관계를 파악할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전체 데이터 셋의 특징이나 경향을 알 수 있음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92" y="4152275"/>
            <a:ext cx="6964737" cy="2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시각화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나폴레옹 행군의 </a:t>
            </a:r>
            <a:r>
              <a:rPr lang="en-US" altLang="ko-KR" dirty="0" smtClean="0"/>
              <a:t>1861</a:t>
            </a:r>
            <a:r>
              <a:rPr lang="ko-KR" altLang="en-US" dirty="0" smtClean="0"/>
              <a:t>년 다이어그램 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샤를 조셉 </a:t>
            </a:r>
            <a:r>
              <a:rPr lang="ko-KR" altLang="en-US" dirty="0" err="1" smtClean="0"/>
              <a:t>미나르</a:t>
            </a:r>
            <a:r>
              <a:rPr lang="ko-KR" altLang="en-US" dirty="0" smtClean="0"/>
              <a:t> </a:t>
            </a:r>
            <a:r>
              <a:rPr lang="en-US" altLang="ko-KR" dirty="0" smtClean="0"/>
              <a:t>(Charles Joseph </a:t>
            </a:r>
            <a:r>
              <a:rPr lang="en-US" altLang="ko-KR" dirty="0" err="1" smtClean="0"/>
              <a:t>Minard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전쟁의 피해와 위험성을 설득하기 위해 만듦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3302497"/>
            <a:ext cx="7705725" cy="34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7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3" y="396121"/>
            <a:ext cx="1059573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시각화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90688"/>
            <a:ext cx="108585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나이팅게일 </a:t>
            </a:r>
            <a:r>
              <a:rPr lang="ko-KR" altLang="en-US" dirty="0" err="1" smtClean="0"/>
              <a:t>장미도표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전투로 인한 부상보다 열악한 위생환경때문에 사망하는 </a:t>
            </a:r>
            <a:r>
              <a:rPr lang="ko-KR" altLang="en-US" dirty="0" err="1" smtClean="0"/>
              <a:t>병사가많다는</a:t>
            </a:r>
            <a:r>
              <a:rPr lang="ko-KR" altLang="en-US" dirty="0" smtClean="0"/>
              <a:t> 사실을 알림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위생 환경 개선 후 사망률이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사이 </a:t>
            </a:r>
            <a:r>
              <a:rPr lang="en-US" altLang="ko-KR" dirty="0" smtClean="0"/>
              <a:t>42%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2%</a:t>
            </a:r>
            <a:r>
              <a:rPr lang="ko-KR" altLang="en-US" dirty="0" smtClean="0"/>
              <a:t>로 떨어짐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933825"/>
            <a:ext cx="77533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프로세스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단계 데이터 분석 결과 도출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685256"/>
            <a:ext cx="8120454" cy="40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대푯값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자료를 더한 합계를 자료의 수로 </a:t>
            </a:r>
            <a:r>
              <a:rPr lang="ko-KR" altLang="en-US" dirty="0" err="1" smtClean="0"/>
              <a:t>나눈것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중앙값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자료를 </a:t>
            </a:r>
            <a:r>
              <a:rPr lang="ko-KR" altLang="en-US" dirty="0" err="1" smtClean="0"/>
              <a:t>크기순으로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나열할때</a:t>
            </a:r>
            <a:r>
              <a:rPr lang="ko-KR" altLang="en-US" dirty="0" smtClean="0"/>
              <a:t> 가운데 </a:t>
            </a:r>
            <a:r>
              <a:rPr lang="ko-KR" altLang="en-US" dirty="0" err="1" smtClean="0"/>
              <a:t>위치한값</a:t>
            </a:r>
            <a:endParaRPr lang="en-US" altLang="ko-KR" dirty="0" smtClean="0"/>
          </a:p>
          <a:p>
            <a:r>
              <a:rPr lang="ko-KR" altLang="en-US" dirty="0" err="1" smtClean="0"/>
              <a:t>최빈값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많이 나타난 값 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수치형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평균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중앙값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범주형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최빈값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35" y="3810000"/>
            <a:ext cx="3463627" cy="29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라이브러리로 시각화하는 방법을 알아본다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분석 프로세스를 따라서 </a:t>
            </a:r>
            <a:r>
              <a:rPr lang="en-US" altLang="ko-KR" dirty="0" smtClean="0"/>
              <a:t>CCTV </a:t>
            </a:r>
            <a:r>
              <a:rPr lang="ko-KR" altLang="en-US" dirty="0" err="1" smtClean="0"/>
              <a:t>설치수</a:t>
            </a:r>
            <a:r>
              <a:rPr lang="ko-KR" altLang="en-US" dirty="0" smtClean="0"/>
              <a:t> 데이터를 분석한다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226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시각화 중요성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96" y="2286000"/>
            <a:ext cx="9866008" cy="37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자료분석결과를 이해할 수 있도록 시각적으로 표현하여 효과적으로 전달하는 방법 </a:t>
            </a:r>
            <a:endParaRPr lang="en-US" altLang="ko-KR" dirty="0" smtClean="0"/>
          </a:p>
          <a:p>
            <a:r>
              <a:rPr lang="ko-KR" altLang="en-US" dirty="0" err="1" smtClean="0"/>
              <a:t>선그래프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산점도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히스토그램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박스플롯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단어구름등</a:t>
            </a:r>
            <a:r>
              <a:rPr lang="ko-KR" altLang="en-US" dirty="0" smtClean="0"/>
              <a:t> 다양한 방법이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72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도수분포표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도수분포표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자료를 몇 개의 계급으로 나누고 각 계급의 도수를 조사하여 나타낸 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99" y="3248243"/>
            <a:ext cx="8232827" cy="34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698226" cy="4351338"/>
          </a:xfrm>
        </p:spPr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도수분포표의 양 </a:t>
            </a:r>
            <a:r>
              <a:rPr lang="ko-KR" altLang="en-US" dirty="0" err="1" smtClean="0"/>
              <a:t>끝값을</a:t>
            </a:r>
            <a:r>
              <a:rPr lang="ko-KR" altLang="en-US" dirty="0" smtClean="0"/>
              <a:t> 가로축에 표시하고 그 계급의 도수를 세로축에 표시하여 직사각형 모양을 나타낸 그래프</a:t>
            </a:r>
            <a:endParaRPr lang="en-US" altLang="ko-KR" dirty="0" smtClean="0"/>
          </a:p>
          <a:p>
            <a:r>
              <a:rPr lang="ko-KR" altLang="en-US" dirty="0" smtClean="0"/>
              <a:t>데이터의 분포나 위치를 쉽게 알아볼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406" y="2138105"/>
            <a:ext cx="3972846" cy="30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변수간의 관계를 알아보기 위해 좌표 평면에 </a:t>
            </a:r>
            <a:r>
              <a:rPr lang="ko-KR" altLang="en-US" dirty="0" err="1" smtClean="0"/>
              <a:t>관측점을</a:t>
            </a:r>
            <a:r>
              <a:rPr lang="ko-KR" altLang="en-US" dirty="0" smtClean="0"/>
              <a:t> 찍어 만든 통계 그래프 </a:t>
            </a:r>
            <a:endParaRPr lang="en-US" altLang="ko-KR" dirty="0" smtClean="0"/>
          </a:p>
          <a:p>
            <a:r>
              <a:rPr lang="ko-KR" altLang="en-US" dirty="0" err="1" smtClean="0"/>
              <a:t>산점도로</a:t>
            </a:r>
            <a:r>
              <a:rPr lang="ko-KR" altLang="en-US" dirty="0" smtClean="0"/>
              <a:t> 표현한 학생들의 </a:t>
            </a:r>
            <a:r>
              <a:rPr lang="ko-KR" altLang="en-US" dirty="0" err="1" smtClean="0"/>
              <a:t>성적그래프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-- 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기말고사 성적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-- 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중간고사 성적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1" y="2624541"/>
            <a:ext cx="3739484" cy="34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1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두변량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y</a:t>
            </a:r>
            <a:r>
              <a:rPr lang="ko-KR" altLang="en-US" dirty="0" smtClean="0"/>
              <a:t>사이에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값이 변함에 따라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값이 변하는 관계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1187"/>
            <a:ext cx="10266100" cy="39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3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데이터분석 활용사례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06" y="1466768"/>
            <a:ext cx="9514830" cy="47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박스플롯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상자그림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네모상자에</a:t>
            </a:r>
            <a:r>
              <a:rPr lang="ko-KR" altLang="en-US" dirty="0" smtClean="0"/>
              <a:t> 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사분위</a:t>
            </a:r>
            <a:r>
              <a:rPr lang="en-US" altLang="ko-KR" dirty="0" smtClean="0"/>
              <a:t>(25%),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사분위</a:t>
            </a:r>
            <a:r>
              <a:rPr lang="en-US" altLang="ko-KR" dirty="0" smtClean="0"/>
              <a:t>(50%</a:t>
            </a:r>
            <a:r>
              <a:rPr lang="ko-KR" altLang="en-US" dirty="0"/>
              <a:t>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사분위</a:t>
            </a:r>
            <a:r>
              <a:rPr lang="en-US" altLang="ko-KR" dirty="0" smtClean="0"/>
              <a:t>(75%)</a:t>
            </a:r>
            <a:r>
              <a:rPr lang="ko-KR" altLang="en-US" dirty="0" smtClean="0"/>
              <a:t>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최솟값을 나타냄</a:t>
            </a:r>
            <a:endParaRPr lang="en-US" altLang="ko-KR" dirty="0" smtClean="0"/>
          </a:p>
          <a:p>
            <a:r>
              <a:rPr lang="ko-KR" altLang="en-US" dirty="0" smtClean="0"/>
              <a:t>자료의 분포를 알 수 있음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529" y="3333135"/>
            <a:ext cx="3224718" cy="29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87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코랩</a:t>
            </a:r>
            <a:r>
              <a:rPr lang="ko-KR" altLang="en-US" dirty="0" smtClean="0"/>
              <a:t> 검색  </a:t>
            </a:r>
            <a:r>
              <a:rPr lang="en-US" altLang="ko-KR" dirty="0">
                <a:hlinkClick r:id="rId2"/>
              </a:rPr>
              <a:t>https://colab.research.google.com/?</a:t>
            </a:r>
            <a:r>
              <a:rPr lang="en-US" altLang="ko-KR" dirty="0" smtClean="0">
                <a:hlinkClick r:id="rId2"/>
              </a:rPr>
              <a:t>hl=ko</a:t>
            </a:r>
            <a:endParaRPr lang="en-US" altLang="ko-KR" dirty="0" smtClean="0"/>
          </a:p>
          <a:p>
            <a:r>
              <a:rPr lang="ko-KR" altLang="en-US" dirty="0" smtClean="0"/>
              <a:t>구글 로그인 </a:t>
            </a:r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새노트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[            ].ipynb  </a:t>
            </a:r>
            <a:r>
              <a:rPr lang="ko-KR" altLang="en-US" dirty="0" smtClean="0"/>
              <a:t>파일 생성 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7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선그래프</a:t>
            </a:r>
            <a:r>
              <a:rPr lang="ko-KR" altLang="en-US" dirty="0" smtClean="0"/>
              <a:t> 그리기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1" y="3797736"/>
            <a:ext cx="6818737" cy="1750142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825625"/>
            <a:ext cx="6818737" cy="1640246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92" y="1690688"/>
            <a:ext cx="4009716" cy="262813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7729692" y="4626022"/>
            <a:ext cx="3461657" cy="1018359"/>
          </a:xfrm>
          <a:prstGeom prst="wedgeRoundRectCallout">
            <a:avLst>
              <a:gd name="adj1" fmla="val -58941"/>
              <a:gd name="adj2" fmla="val -29929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plot </a:t>
            </a:r>
            <a:r>
              <a:rPr lang="ko-KR" altLang="en-US" sz="2400" dirty="0" smtClean="0"/>
              <a:t>안에는 </a:t>
            </a:r>
            <a:r>
              <a:rPr lang="ko-KR" altLang="en-US" sz="2400" dirty="0" err="1" smtClean="0"/>
              <a:t>리스트값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570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87" y="1912707"/>
            <a:ext cx="6129030" cy="3079761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332" y="2465144"/>
            <a:ext cx="36290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932" y="2019787"/>
            <a:ext cx="6052594" cy="3820574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284" y="2310824"/>
            <a:ext cx="5838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34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막대그래프 그리기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73" y="1925765"/>
            <a:ext cx="4416227" cy="1407369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10" y="1925765"/>
            <a:ext cx="6125060" cy="409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79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박스플롯</a:t>
            </a:r>
            <a:r>
              <a:rPr lang="ko-KR" altLang="en-US" dirty="0" smtClean="0"/>
              <a:t> 그리기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01" y="1690688"/>
            <a:ext cx="6746667" cy="3846231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90208"/>
          <a:stretch/>
        </p:blipFill>
        <p:spPr>
          <a:xfrm>
            <a:off x="838200" y="5660967"/>
            <a:ext cx="10912794" cy="4329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967" r="40324"/>
          <a:stretch/>
        </p:blipFill>
        <p:spPr>
          <a:xfrm>
            <a:off x="7418177" y="2518757"/>
            <a:ext cx="4309710" cy="26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9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25325" cy="294322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513740" y="562103"/>
            <a:ext cx="4967572" cy="993647"/>
          </a:xfrm>
          <a:prstGeom prst="wedgeRoundRectCallout">
            <a:avLst>
              <a:gd name="adj1" fmla="val 30104"/>
              <a:gd name="adj2" fmla="val 86060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서울시 자치구 </a:t>
            </a:r>
            <a:r>
              <a:rPr lang="ko-KR" altLang="en-US" sz="2500" b="1" dirty="0" err="1"/>
              <a:t>목적별</a:t>
            </a:r>
            <a:r>
              <a:rPr lang="ko-KR" altLang="en-US" sz="2500" b="1" dirty="0"/>
              <a:t> </a:t>
            </a:r>
            <a:r>
              <a:rPr lang="en-US" altLang="ko-KR" sz="2500" b="1" dirty="0" err="1" smtClean="0"/>
              <a:t>cctv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검색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4434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csv </a:t>
            </a:r>
            <a:r>
              <a:rPr lang="ko-KR" altLang="en-US" dirty="0" smtClean="0"/>
              <a:t>파일 가져오기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8851"/>
            <a:ext cx="4181462" cy="2503188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898160" y="2548328"/>
            <a:ext cx="692645" cy="5696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80540" y="3912433"/>
            <a:ext cx="2232286" cy="4047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59666" y="1832002"/>
            <a:ext cx="3762531" cy="946434"/>
          </a:xfrm>
          <a:prstGeom prst="wedgeRoundRectCallout">
            <a:avLst>
              <a:gd name="adj1" fmla="val -100230"/>
              <a:gd name="adj2" fmla="val 13047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2400" dirty="0" smtClean="0"/>
              <a:t>파일 직접 업로드</a:t>
            </a:r>
            <a:endParaRPr lang="ko-KR" altLang="en-US" sz="24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92844" y="3370734"/>
            <a:ext cx="3762531" cy="946434"/>
          </a:xfrm>
          <a:prstGeom prst="wedgeRoundRectCallout">
            <a:avLst>
              <a:gd name="adj1" fmla="val -27322"/>
              <a:gd name="adj2" fmla="val 87163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2. data </a:t>
            </a:r>
            <a:r>
              <a:rPr lang="ko-KR" altLang="en-US" sz="2400" dirty="0" smtClean="0"/>
              <a:t>경로가져오기 </a:t>
            </a:r>
            <a:endParaRPr lang="ko-KR" altLang="en-US" sz="2400" dirty="0"/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31" y="4787194"/>
            <a:ext cx="5164394" cy="846961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451610" y="3939822"/>
            <a:ext cx="8884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cctv.csv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csv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읽어오기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661" b="33263"/>
          <a:stretch/>
        </p:blipFill>
        <p:spPr>
          <a:xfrm>
            <a:off x="838200" y="3454004"/>
            <a:ext cx="11082867" cy="3288387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497036" cy="1404272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5" name="모서리가 둥근 사각형 설명선 4"/>
          <p:cNvSpPr/>
          <p:nvPr/>
        </p:nvSpPr>
        <p:spPr>
          <a:xfrm>
            <a:off x="6513740" y="562103"/>
            <a:ext cx="4967572" cy="993647"/>
          </a:xfrm>
          <a:prstGeom prst="wedgeRoundRectCallout">
            <a:avLst>
              <a:gd name="adj1" fmla="val -20368"/>
              <a:gd name="adj2" fmla="val 93481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/>
              <a:t>한글이 있어서 </a:t>
            </a:r>
            <a:r>
              <a:rPr lang="en-US" altLang="ko-KR" sz="2500" b="1" dirty="0" smtClean="0"/>
              <a:t>‘cp949’</a:t>
            </a:r>
            <a:endParaRPr lang="en-US" altLang="ko-KR" sz="2500" dirty="0"/>
          </a:p>
          <a:p>
            <a:pPr algn="ctr"/>
            <a:r>
              <a:rPr lang="en-US" altLang="ko-KR" sz="2500" b="1" dirty="0" smtClean="0"/>
              <a:t>head()</a:t>
            </a:r>
            <a:r>
              <a:rPr lang="ko-KR" altLang="en-US" sz="2500" b="1" dirty="0" smtClean="0"/>
              <a:t>로 확인</a:t>
            </a:r>
            <a:endParaRPr lang="en-US" altLang="ko-KR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111430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의미와 데이터 속성의 개념을 이해할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분석 프로세스를 알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916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구성정보</a:t>
            </a:r>
            <a:r>
              <a:rPr lang="ko-KR" altLang="en-US" dirty="0" smtClean="0"/>
              <a:t> 알아보기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859" b="90597"/>
          <a:stretch/>
        </p:blipFill>
        <p:spPr>
          <a:xfrm>
            <a:off x="838200" y="2206880"/>
            <a:ext cx="2701414" cy="610061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내용 개체 틀 3"/>
          <p:cNvPicPr>
            <a:picLocks noChangeAspect="1"/>
          </p:cNvPicPr>
          <p:nvPr/>
        </p:nvPicPr>
        <p:blipFill rotWithShape="1">
          <a:blip r:embed="rId2"/>
          <a:srcRect t="10237"/>
          <a:stretch/>
        </p:blipFill>
        <p:spPr>
          <a:xfrm>
            <a:off x="5095568" y="1690688"/>
            <a:ext cx="6258232" cy="5011017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9030096" y="3326443"/>
            <a:ext cx="1736964" cy="4911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정수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030095" y="2926080"/>
            <a:ext cx="1736965" cy="31547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66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결측값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중복값</a:t>
            </a:r>
            <a:r>
              <a:rPr lang="ko-KR" altLang="en-US" dirty="0" smtClean="0"/>
              <a:t> 등 전처리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4815"/>
            <a:ext cx="6250375" cy="1335958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524" y="579079"/>
            <a:ext cx="4222046" cy="3771694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2419"/>
            <a:ext cx="4790972" cy="1134704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91" y="4602419"/>
            <a:ext cx="4518909" cy="1134704"/>
          </a:xfrm>
          <a:prstGeom prst="rect">
            <a:avLst/>
          </a:prstGeom>
          <a:ln>
            <a:solidFill>
              <a:srgbClr val="5AC2D8"/>
            </a:solidFill>
          </a:ln>
        </p:spPr>
      </p:pic>
    </p:spTree>
    <p:extLst>
      <p:ext uri="{BB962C8B-B14F-4D97-AF65-F5344CB8AC3E}">
        <p14:creationId xmlns:p14="http://schemas.microsoft.com/office/powerpoint/2010/main" val="385185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한글폰트사용하기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https://bit.ly/colab_ko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31365"/>
            <a:ext cx="5596890" cy="1627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54183"/>
            <a:ext cx="5844985" cy="14084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294244" y="2606339"/>
            <a:ext cx="374904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https://bit.ly/colab_ko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33470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CCTV </a:t>
            </a:r>
            <a:r>
              <a:rPr lang="ko-KR" altLang="en-US" dirty="0" smtClean="0"/>
              <a:t>시각화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선그래프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" y="1825624"/>
            <a:ext cx="7355619" cy="2186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0" y="4146865"/>
            <a:ext cx="7273290" cy="25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7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CCTV </a:t>
            </a:r>
            <a:r>
              <a:rPr lang="ko-KR" altLang="en-US" dirty="0" smtClean="0"/>
              <a:t>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막대그래프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027" y="1846738"/>
            <a:ext cx="9392255" cy="20394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1"/>
            <a:ext cx="4815840" cy="141097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70697" y="4404081"/>
            <a:ext cx="2635393" cy="1962429"/>
          </a:xfrm>
          <a:prstGeom prst="wedgeRoundRectCallout">
            <a:avLst>
              <a:gd name="adj1" fmla="val 61959"/>
              <a:gd name="adj2" fmla="val -21643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plt.barh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로 수정해봅시다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76" y="4074062"/>
            <a:ext cx="8659084" cy="262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183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CCTV</a:t>
            </a:r>
            <a:r>
              <a:rPr lang="ko-KR" altLang="en-US" dirty="0" smtClean="0"/>
              <a:t>시각화 </a:t>
            </a:r>
            <a:r>
              <a:rPr lang="en-US" altLang="ko-KR" dirty="0" smtClean="0"/>
              <a:t>- boxplot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0" y="1690688"/>
            <a:ext cx="6210300" cy="1505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7" y="1690688"/>
            <a:ext cx="5048030" cy="3555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49890" y="4549140"/>
            <a:ext cx="9300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최솟값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61837" y="2914531"/>
            <a:ext cx="9300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최대값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2437" y="4351139"/>
            <a:ext cx="127791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제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err="1" smtClean="0">
                <a:solidFill>
                  <a:srgbClr val="FF0000"/>
                </a:solidFill>
              </a:rPr>
              <a:t>분위수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7388" y="3846195"/>
            <a:ext cx="127791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제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 err="1" smtClean="0">
                <a:solidFill>
                  <a:srgbClr val="FF0000"/>
                </a:solidFill>
              </a:rPr>
              <a:t>분위수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2437" y="3409057"/>
            <a:ext cx="127791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제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err="1" smtClean="0">
                <a:solidFill>
                  <a:srgbClr val="FF0000"/>
                </a:solidFill>
              </a:rPr>
              <a:t>분위수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2437" y="2146638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이상치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8519600" y="2240280"/>
            <a:ext cx="929092" cy="91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3"/>
          </p:cNvCxnSpPr>
          <p:nvPr/>
        </p:nvCxnSpPr>
        <p:spPr>
          <a:xfrm>
            <a:off x="8920351" y="3593723"/>
            <a:ext cx="2807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920351" y="4030861"/>
            <a:ext cx="280799" cy="83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920351" y="4400193"/>
            <a:ext cx="280799" cy="146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1"/>
          </p:cNvCxnSpPr>
          <p:nvPr/>
        </p:nvCxnSpPr>
        <p:spPr>
          <a:xfrm flipH="1" flipV="1">
            <a:off x="9921240" y="3075176"/>
            <a:ext cx="540597" cy="24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1"/>
          </p:cNvCxnSpPr>
          <p:nvPr/>
        </p:nvCxnSpPr>
        <p:spPr>
          <a:xfrm flipH="1">
            <a:off x="9886950" y="4733806"/>
            <a:ext cx="662940" cy="89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61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평균값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510" y="1982946"/>
            <a:ext cx="5464234" cy="2520474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5" name="모서리가 둥근 사각형 설명선 4"/>
          <p:cNvSpPr/>
          <p:nvPr/>
        </p:nvSpPr>
        <p:spPr>
          <a:xfrm>
            <a:off x="6988667" y="1836817"/>
            <a:ext cx="4365132" cy="2140823"/>
          </a:xfrm>
          <a:prstGeom prst="wedgeRoundRectCallout">
            <a:avLst>
              <a:gd name="adj1" fmla="val -61649"/>
              <a:gd name="adj2" fmla="val 20293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중앙값 </a:t>
            </a:r>
            <a:r>
              <a:rPr lang="en-US" altLang="ko-KR" sz="2400" dirty="0" smtClean="0"/>
              <a:t>: median()</a:t>
            </a:r>
          </a:p>
          <a:p>
            <a:pPr algn="ctr"/>
            <a:r>
              <a:rPr lang="ko-KR" altLang="en-US" sz="2400" dirty="0" smtClean="0"/>
              <a:t>최솟값 </a:t>
            </a:r>
            <a:r>
              <a:rPr lang="en-US" altLang="ko-KR" sz="2400" dirty="0" smtClean="0"/>
              <a:t>: min()</a:t>
            </a:r>
            <a:br>
              <a:rPr lang="en-US" altLang="ko-KR" sz="2400" dirty="0" smtClean="0"/>
            </a:br>
            <a:r>
              <a:rPr lang="ko-KR" altLang="en-US" sz="2400" dirty="0" smtClean="0"/>
              <a:t>최대값 </a:t>
            </a:r>
            <a:r>
              <a:rPr lang="en-US" altLang="ko-KR" sz="2400" dirty="0" smtClean="0"/>
              <a:t>: max()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 smtClean="0"/>
              <a:t>구해보세요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4949536"/>
            <a:ext cx="3451860" cy="784514"/>
          </a:xfrm>
          <a:prstGeom prst="rect">
            <a:avLst/>
          </a:prstGeom>
          <a:ln>
            <a:solidFill>
              <a:srgbClr val="5AC2D8"/>
            </a:solidFill>
          </a:ln>
        </p:spPr>
      </p:pic>
      <p:sp>
        <p:nvSpPr>
          <p:cNvPr id="8" name="모서리가 둥근 사각형 설명선 7"/>
          <p:cNvSpPr/>
          <p:nvPr/>
        </p:nvSpPr>
        <p:spPr>
          <a:xfrm>
            <a:off x="4580746" y="4949536"/>
            <a:ext cx="6773053" cy="784514"/>
          </a:xfrm>
          <a:prstGeom prst="wedgeRoundRectCallout">
            <a:avLst>
              <a:gd name="adj1" fmla="val -55236"/>
              <a:gd name="adj2" fmla="val 12057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/>
              <a:t>데이터 통계 요약</a:t>
            </a:r>
            <a:r>
              <a:rPr lang="en-US" altLang="ko-KR" sz="2200" dirty="0" smtClean="0"/>
              <a:t>/ </a:t>
            </a:r>
            <a:r>
              <a:rPr lang="ko-KR" altLang="en-US" sz="2200" dirty="0" smtClean="0"/>
              <a:t>문자열데이터는 통계 불가능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15324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CCTV </a:t>
            </a:r>
            <a:r>
              <a:rPr lang="ko-KR" altLang="en-US" dirty="0" smtClean="0"/>
              <a:t>히스토그램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972" y="2022951"/>
            <a:ext cx="7538398" cy="1440339"/>
          </a:xfrm>
          <a:prstGeom prst="rect">
            <a:avLst/>
          </a:prstGeom>
          <a:ln>
            <a:solidFill>
              <a:srgbClr val="5AC2D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1" y="2830103"/>
            <a:ext cx="4542472" cy="3277327"/>
          </a:xfrm>
          <a:prstGeom prst="rect">
            <a:avLst/>
          </a:prstGeom>
          <a:ln>
            <a:solidFill>
              <a:srgbClr val="EC6D74"/>
            </a:solidFill>
          </a:ln>
        </p:spPr>
      </p:pic>
      <p:sp>
        <p:nvSpPr>
          <p:cNvPr id="6" name="모서리가 둥근 사각형 설명선 5"/>
          <p:cNvSpPr/>
          <p:nvPr/>
        </p:nvSpPr>
        <p:spPr>
          <a:xfrm>
            <a:off x="1307317" y="4468766"/>
            <a:ext cx="4304813" cy="784514"/>
          </a:xfrm>
          <a:prstGeom prst="wedgeRoundRectCallout">
            <a:avLst>
              <a:gd name="adj1" fmla="val 57343"/>
              <a:gd name="adj2" fmla="val -33109"/>
              <a:gd name="adj3" fmla="val 16667"/>
            </a:avLst>
          </a:prstGeom>
          <a:solidFill>
            <a:srgbClr val="5AC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/>
              <a:t>최빈값</a:t>
            </a:r>
            <a:r>
              <a:rPr lang="en-US" altLang="ko-KR" sz="2200" dirty="0" smtClean="0"/>
              <a:t>:2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24838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시각화의 방법과 중요성을 이해할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히스토그램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박스플롯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자료의 분포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산점도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데이터의 상관관계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4126230"/>
            <a:ext cx="7059966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관찰이나 측정을 통해 수집한 값이나 사실 </a:t>
            </a:r>
            <a:endParaRPr lang="en-US" altLang="ko-KR" dirty="0" smtClean="0"/>
          </a:p>
          <a:p>
            <a:r>
              <a:rPr lang="ko-KR" altLang="en-US" dirty="0" smtClean="0"/>
              <a:t>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뿐만 아니라 실생활에서 관찰한 모든 것이 데이터가 될 수 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data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imformation</a:t>
            </a:r>
            <a:r>
              <a:rPr lang="en-US" altLang="ko-KR" dirty="0" smtClean="0">
                <a:sym typeface="Wingdings" panose="05000000000000000000" pitchFamily="2" charset="2"/>
              </a:rPr>
              <a:t>  knowledge  wisdom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데이터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정보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지식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지혜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77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활용 사례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67" y="1528763"/>
            <a:ext cx="7962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2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속성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데이터가 갖는 데이터의 성질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특징을 의미한다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1" y="2513163"/>
            <a:ext cx="6106333" cy="36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2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속성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959216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정형데이터는 표로 나타낼 수 있고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방향에 따라 행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과 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구분한다</a:t>
            </a:r>
            <a:r>
              <a:rPr lang="en-US" altLang="ko-KR" sz="2000" dirty="0" smtClean="0"/>
              <a:t>. </a:t>
            </a:r>
          </a:p>
          <a:p>
            <a:r>
              <a:rPr lang="ko-KR" altLang="en-US" sz="2000" dirty="0" smtClean="0"/>
              <a:t>행에 해당하는 속성값들의 모음은 레코드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err="1" smtClean="0">
                <a:sym typeface="Wingdings" panose="05000000000000000000" pitchFamily="2" charset="2"/>
              </a:rPr>
              <a:t>한건의</a:t>
            </a:r>
            <a:r>
              <a:rPr lang="ko-KR" altLang="en-US" sz="2000" dirty="0" smtClean="0">
                <a:sym typeface="Wingdings" panose="05000000000000000000" pitchFamily="2" charset="2"/>
              </a:rPr>
              <a:t> 데이터 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ko-KR" altLang="en-US" sz="2000" dirty="0" smtClean="0">
                <a:sym typeface="Wingdings" panose="05000000000000000000" pitchFamily="2" charset="2"/>
              </a:rPr>
              <a:t>열은 같은 특징의 데이터 </a:t>
            </a:r>
            <a:r>
              <a:rPr lang="en-US" altLang="ko-KR" sz="2000" dirty="0" smtClean="0"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각 속성에 대한 값에 해당함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43" y="3788470"/>
            <a:ext cx="7742846" cy="29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8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속성값의 분류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762" y="1819988"/>
            <a:ext cx="7610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5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AC2D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</TotalTime>
  <Words>696</Words>
  <Application>Microsoft Office PowerPoint</Application>
  <PresentationFormat>사용자 지정</PresentationFormat>
  <Paragraphs>143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Theme</vt:lpstr>
      <vt:lpstr>데이터와 데이터분석</vt:lpstr>
      <vt:lpstr>PowerPoint 프레젠테이션</vt:lpstr>
      <vt:lpstr>데이터분석 활용사례 </vt:lpstr>
      <vt:lpstr>학습목표</vt:lpstr>
      <vt:lpstr>데이터의 정의</vt:lpstr>
      <vt:lpstr>데이터 활용 사례 </vt:lpstr>
      <vt:lpstr>데이터의 속성 </vt:lpstr>
      <vt:lpstr>데이터의 속성 </vt:lpstr>
      <vt:lpstr>데이터 속성값의 분류 </vt:lpstr>
      <vt:lpstr>데이터속성값의 분류 </vt:lpstr>
      <vt:lpstr>데이터속성값의 분류 </vt:lpstr>
      <vt:lpstr>데이터속성값의 분류 </vt:lpstr>
      <vt:lpstr>데이터속성값의 분류 </vt:lpstr>
      <vt:lpstr>데이터 속성값의 분류 </vt:lpstr>
      <vt:lpstr>데이터 분석 프로세스 </vt:lpstr>
      <vt:lpstr>데이터 분석 프로세스 </vt:lpstr>
      <vt:lpstr>데이터 분석 프로세스 </vt:lpstr>
      <vt:lpstr>데이터 분석 프로세스 </vt:lpstr>
      <vt:lpstr>데이터 시각화 사례 </vt:lpstr>
      <vt:lpstr>데이터 시각화 사례</vt:lpstr>
      <vt:lpstr>데이터 분석 프로세스 </vt:lpstr>
      <vt:lpstr>대푯값</vt:lpstr>
      <vt:lpstr>학습목표</vt:lpstr>
      <vt:lpstr>시각화 중요성 </vt:lpstr>
      <vt:lpstr>시각화</vt:lpstr>
      <vt:lpstr>도수분포표</vt:lpstr>
      <vt:lpstr>히스토그램</vt:lpstr>
      <vt:lpstr>산점도 </vt:lpstr>
      <vt:lpstr>상관관계</vt:lpstr>
      <vt:lpstr>박스플롯 (상자그림)</vt:lpstr>
      <vt:lpstr>   colab 접속 </vt:lpstr>
      <vt:lpstr>matplotlib 선그래프 그리기 </vt:lpstr>
      <vt:lpstr>matplotlib 실습 </vt:lpstr>
      <vt:lpstr>matplotlib 실습 </vt:lpstr>
      <vt:lpstr>막대그래프 그리기 </vt:lpstr>
      <vt:lpstr>박스플롯 그리기 </vt:lpstr>
      <vt:lpstr>데이터 수집 </vt:lpstr>
      <vt:lpstr>   csv 파일 가져오기</vt:lpstr>
      <vt:lpstr>csv 파일 읽어오기 </vt:lpstr>
      <vt:lpstr>데이터 구성정보 알아보기</vt:lpstr>
      <vt:lpstr>데이터 전처리 </vt:lpstr>
      <vt:lpstr>한글폰트사용하기 (colab)</vt:lpstr>
      <vt:lpstr>CCTV 시각화 – 선그래프  </vt:lpstr>
      <vt:lpstr>CCTV 시각화 – 막대그래프 </vt:lpstr>
      <vt:lpstr>CCTV시각화 - boxplot</vt:lpstr>
      <vt:lpstr>데이터의 평균값</vt:lpstr>
      <vt:lpstr>CCTV 히스토그램 </vt:lpstr>
      <vt:lpstr>정리하기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info2</dc:creator>
  <cp:lastModifiedBy>User</cp:lastModifiedBy>
  <cp:revision>52</cp:revision>
  <dcterms:created xsi:type="dcterms:W3CDTF">2022-04-19T04:05:28Z</dcterms:created>
  <dcterms:modified xsi:type="dcterms:W3CDTF">2023-07-23T03:05:21Z</dcterms:modified>
</cp:coreProperties>
</file>